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201" r:id="rId2"/>
    <p:sldId id="1165" r:id="rId3"/>
    <p:sldId id="1200" r:id="rId4"/>
    <p:sldId id="1159" r:id="rId5"/>
    <p:sldId id="1175" r:id="rId6"/>
    <p:sldId id="1161" r:id="rId7"/>
    <p:sldId id="1105" r:id="rId8"/>
    <p:sldId id="1106" r:id="rId9"/>
    <p:sldId id="1176" r:id="rId10"/>
    <p:sldId id="1108" r:id="rId11"/>
    <p:sldId id="1109" r:id="rId12"/>
    <p:sldId id="1162" r:id="rId13"/>
    <p:sldId id="1178" r:id="rId14"/>
    <p:sldId id="1177" r:id="rId15"/>
    <p:sldId id="1114" r:id="rId16"/>
    <p:sldId id="1180" r:id="rId17"/>
    <p:sldId id="1179" r:id="rId18"/>
    <p:sldId id="1168" r:id="rId19"/>
    <p:sldId id="1117" r:id="rId20"/>
    <p:sldId id="1118" r:id="rId21"/>
    <p:sldId id="1119" r:id="rId22"/>
    <p:sldId id="1120" r:id="rId23"/>
    <p:sldId id="1132" r:id="rId24"/>
    <p:sldId id="1169" r:id="rId25"/>
    <p:sldId id="1127" r:id="rId26"/>
    <p:sldId id="1131" r:id="rId27"/>
    <p:sldId id="1170" r:id="rId28"/>
    <p:sldId id="1171" r:id="rId29"/>
    <p:sldId id="1172" r:id="rId30"/>
    <p:sldId id="1129" r:id="rId31"/>
    <p:sldId id="1173" r:id="rId32"/>
    <p:sldId id="1137" r:id="rId33"/>
    <p:sldId id="1138" r:id="rId34"/>
    <p:sldId id="1139" r:id="rId35"/>
    <p:sldId id="1174" r:id="rId36"/>
    <p:sldId id="1141" r:id="rId37"/>
    <p:sldId id="1125" r:id="rId38"/>
    <p:sldId id="1181" r:id="rId39"/>
    <p:sldId id="1182" r:id="rId40"/>
    <p:sldId id="1183" r:id="rId41"/>
    <p:sldId id="1144" r:id="rId42"/>
    <p:sldId id="1184" r:id="rId43"/>
    <p:sldId id="1185" r:id="rId44"/>
    <p:sldId id="1186" r:id="rId45"/>
    <p:sldId id="1188" r:id="rId46"/>
    <p:sldId id="1189" r:id="rId47"/>
    <p:sldId id="1190" r:id="rId48"/>
    <p:sldId id="1191" r:id="rId49"/>
    <p:sldId id="1192" r:id="rId50"/>
    <p:sldId id="1193" r:id="rId51"/>
    <p:sldId id="1195" r:id="rId52"/>
    <p:sldId id="1196" r:id="rId53"/>
    <p:sldId id="1197" r:id="rId54"/>
    <p:sldId id="1198" r:id="rId55"/>
    <p:sldId id="1187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059" autoAdjust="0"/>
    <p:restoredTop sz="75202" autoAdjust="0"/>
  </p:normalViewPr>
  <p:slideViewPr>
    <p:cSldViewPr>
      <p:cViewPr varScale="1">
        <p:scale>
          <a:sx n="103" d="100"/>
          <a:sy n="103" d="100"/>
        </p:scale>
        <p:origin x="1072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140215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1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6: Data Mining 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(3/4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6,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750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5240" y="32766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8900" y="45720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84220" y="5509260"/>
            <a:ext cx="2613660" cy="281940"/>
          </a:xfrm>
          <a:prstGeom prst="rect">
            <a:avLst/>
          </a:prstGeom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Cosine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measure distance between the vectors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0460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16" name="TextBox 1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7" name="Picture 1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8" name="Picture 17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Hamming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1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bit vectors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9792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Hamming distance: number of elements which differ</a:t>
            </a:r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Representations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38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Unigrams (i.e., words)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58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Feature weights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391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boolean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BM25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Shingles =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-grams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028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word level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the character level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(Text)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2369982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Representations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recommender systems: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Items as features for users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Users as features for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71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For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log data: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52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Behaviors (clicks) as features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57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graphs: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38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lists as features for vertices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(Beyond Text)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4702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381000" y="54864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err="1">
                <a:latin typeface="Gill Sans"/>
                <a:cs typeface="Gill Sans"/>
              </a:rPr>
              <a:t>Minhash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Near-Duplicate Detection of Webpages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source of the problem?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Mirror pages (legit)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Spam farms (non-legit)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Additional complications (e.g.,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nav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bars)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76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574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cryptographic hash for webpage (e.g., MD5)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Insert hash values into a big hash table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hash for new webpage: collision implies duplicate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Intuition: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4613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Hash function needs to be tolerant of minor differences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High similarity implies higher probability of hash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collision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2960148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Seminal algorithm for near-duplicate detection of webpages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Used by AltaVista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81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Setup: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Documents (HTML pages) represented by shingles (n-grams)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similarity: dups are pairs with high similarity</a:t>
            </a:r>
          </a:p>
        </p:txBody>
      </p:sp>
    </p:spTree>
    <p:extLst>
      <p:ext uri="{BB962C8B-B14F-4D97-AF65-F5344CB8AC3E}">
        <p14:creationId xmlns:p14="http://schemas.microsoft.com/office/powerpoint/2010/main" val="387751375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  <p:bldP spid="9" grpId="0"/>
      <p:bldP spid="10" grpId="0"/>
      <p:bldP spid="11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947634"/>
              </p:ext>
            </p:extLst>
          </p:nvPr>
        </p:nvGraphicFramePr>
        <p:xfrm>
          <a:off x="3200400" y="33528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Representation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Sets: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80078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Can be equivalently expressed as matrices: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752600"/>
            <a:ext cx="9144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 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</a:p>
          <a:p>
            <a:pPr marL="14288" lvl="1" algn="ctr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= {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,</a:t>
            </a:r>
            <a:r>
              <a:rPr lang="en-US" sz="2000" b="0" i="1" kern="0" dirty="0">
                <a:solidFill>
                  <a:srgbClr val="000000"/>
                </a:solidFill>
                <a:latin typeface="Gill Sans"/>
                <a:cs typeface="Gill Sans"/>
              </a:rPr>
              <a:t> e</a:t>
            </a:r>
            <a:r>
              <a:rPr lang="en-US" sz="20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}</a:t>
            </a:r>
            <a:endParaRPr lang="en-US" sz="2000" b="0" i="1" kern="0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53439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Preliminaries: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377200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9412000"/>
              </p:ext>
            </p:extLst>
          </p:nvPr>
        </p:nvGraphicFramePr>
        <p:xfrm>
          <a:off x="10668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2079235"/>
              </p:ext>
            </p:extLst>
          </p:nvPr>
        </p:nvGraphicFramePr>
        <p:xfrm>
          <a:off x="4953000" y="33832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302889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302889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27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65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 with the matrix representation of the set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Randomly permute the rows of the matrix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is the first row with a “one”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2738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Example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4053883"/>
              </p:ext>
            </p:extLst>
          </p:nvPr>
        </p:nvGraphicFramePr>
        <p:xfrm>
          <a:off x="2286000" y="15544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51866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78412212"/>
              </p:ext>
            </p:extLst>
          </p:nvPr>
        </p:nvGraphicFramePr>
        <p:xfrm>
          <a:off x="5867400" y="15544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7150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7150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2586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and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 Permute or Not to Permute?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Problem: Permutations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are expensive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Interpret the hash value as the permutation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Only need to keep track of the minimum hash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keep track of multiple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at once </a:t>
            </a:r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1239651">
            <a:off x="2504211" y="45825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errors (and costs) are asymmetric!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63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Naïve approach: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i="1" kern="0" baseline="30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comparisons: Can we do better?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54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Tradeoffs: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positives: discovered pairs that have similarity less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False negatives: pairs with similarity greater than s not discovered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82135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Extracting Similar Pairs (LSH)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its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hash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7441684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2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2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32306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3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3152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and concatenate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=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signature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objects by their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Output all pairs within each group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6231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0041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6732903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Theme: Similarity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similar items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Offline variant: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extract all similar pairs of objects from a large collection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Online variant: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 this object similar to something I’ve seen before?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15004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How similar are two items? How “close” are two items?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Equivalent formulations: large distance = low similarity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Lots of applications!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397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arrange similar items into clusters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778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Offline variant: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entire static collection available at once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Online variant: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objects incrementally available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239651">
            <a:off x="7182191" y="4020828"/>
            <a:ext cx="17351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Today!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 rot="21239651">
            <a:off x="6114962" y="5349494"/>
            <a:ext cx="18907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Next time!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903957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10" grpId="0"/>
      <p:bldP spid="11" grpId="0"/>
      <p:bldP spid="12" grpId="0"/>
      <p:bldP spid="13" grpId="0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 now?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286000" y="1676400"/>
            <a:ext cx="4732020" cy="461665"/>
            <a:chOff x="3733800" y="2111514"/>
            <a:chExt cx="4732020" cy="46166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334000" y="2239410"/>
              <a:ext cx="3131820" cy="281940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733800" y="2111514"/>
              <a:ext cx="1600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We know: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0" y="3022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039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set: group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by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signatures, output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pairs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group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De-dup pairs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similarity greater than 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10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391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P(none of the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collide) = (1 – </a:t>
            </a:r>
            <a:r>
              <a:rPr lang="en-US" sz="2000" b="0" i="1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 smtClean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endParaRPr lang="en-US" sz="2000" b="0" i="1" kern="0" baseline="3000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If J(A,B) =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then probability we detect it is 1 – (1 –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i="1" kern="0" baseline="3000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16162242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  <p:sp>
        <p:nvSpPr>
          <p:cNvPr id="13" name="Content Placeholder 2"/>
          <p:cNvSpPr txBox="1">
            <a:spLocks/>
          </p:cNvSpPr>
          <p:nvPr/>
        </p:nvSpPr>
        <p:spPr>
          <a:xfrm>
            <a:off x="914400" y="1600200"/>
            <a:ext cx="7848600" cy="44196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0.8,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0.262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0.0478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(0.8)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0.952 of all similar pairs</a:t>
            </a:r>
          </a:p>
          <a:p>
            <a:pPr marL="457129" lvl="1" indent="0">
              <a:buFont typeface="Wingdings" charset="2"/>
              <a:buNone/>
            </a:pPr>
            <a:endParaRPr lang="en-US" b="0" kern="0" dirty="0" smtClean="0"/>
          </a:p>
          <a:p>
            <a:pPr marL="0" indent="0">
              <a:buFont typeface="Wingdings" charset="2"/>
              <a:buNone/>
            </a:pPr>
            <a:r>
              <a:rPr lang="en-US" b="0" kern="0" dirty="0" smtClean="0"/>
              <a:t>Example: J(A,B) = 0.4, 10 sets of 6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signatures match) =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 = 0.0041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P(</a:t>
            </a:r>
            <a:r>
              <a:rPr lang="en-US" b="0" i="1" kern="0" dirty="0" smtClean="0"/>
              <a:t>k</a:t>
            </a:r>
            <a:r>
              <a:rPr lang="en-US" b="0" kern="0" dirty="0" smtClean="0"/>
              <a:t> </a:t>
            </a:r>
            <a:r>
              <a:rPr lang="en-US" b="0" kern="0" dirty="0" err="1" smtClean="0"/>
              <a:t>minhash</a:t>
            </a:r>
            <a:r>
              <a:rPr lang="en-US" b="0" kern="0" dirty="0" smtClean="0"/>
              <a:t> signature doesn’t match in any of the 10 sets) =</a:t>
            </a:r>
            <a:br>
              <a:rPr lang="en-US" b="0" kern="0" dirty="0" smtClean="0"/>
            </a:br>
            <a:r>
              <a:rPr lang="en-US" b="0" kern="0" dirty="0" smtClean="0"/>
              <a:t>(1 – (0.4)</a:t>
            </a:r>
            <a:r>
              <a:rPr lang="en-US" b="0" kern="0" baseline="30000" dirty="0" smtClean="0"/>
              <a:t>6</a:t>
            </a:r>
            <a:r>
              <a:rPr lang="en-US" b="0" kern="0" dirty="0" smtClean="0"/>
              <a:t>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0.9598</a:t>
            </a:r>
          </a:p>
          <a:p>
            <a:pPr marL="457129" lvl="1" indent="0">
              <a:buFont typeface="Wingdings" charset="2"/>
              <a:buNone/>
            </a:pPr>
            <a:r>
              <a:rPr lang="en-US" b="0" kern="0" dirty="0" smtClean="0"/>
              <a:t>Thus, we should find 1 – (1 – 0.262144)</a:t>
            </a:r>
            <a:r>
              <a:rPr lang="en-US" b="0" kern="0" baseline="30000" dirty="0" smtClean="0"/>
              <a:t>10</a:t>
            </a:r>
            <a:r>
              <a:rPr lang="en-US" b="0" kern="0" dirty="0" smtClean="0"/>
              <a:t> = 0.040 of all similar pairs</a:t>
            </a:r>
            <a:endParaRPr lang="en-US" b="0" i="1" kern="0" baseline="30000" dirty="0" smtClean="0"/>
          </a:p>
          <a:p>
            <a:pPr marL="457129" lvl="1" indent="0">
              <a:buFont typeface="Wingdings" charset="2"/>
              <a:buNone/>
            </a:pPr>
            <a:endParaRPr lang="en-US" b="0" i="1" kern="0" baseline="30000" dirty="0"/>
          </a:p>
        </p:txBody>
      </p:sp>
    </p:spTree>
    <p:extLst>
      <p:ext uri="{BB962C8B-B14F-4D97-AF65-F5344CB8AC3E}">
        <p14:creationId xmlns:p14="http://schemas.microsoft.com/office/powerpoint/2010/main" val="10289467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 smtClean="0">
                          <a:latin typeface="Gill Sans"/>
                          <a:cs typeface="Gill Sans"/>
                        </a:rPr>
                        <a:t>s</a:t>
                      </a:r>
                      <a:endParaRPr lang="en-US" sz="2400" b="0" i="1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0.0006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0.0073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0.040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0.5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0.146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0.380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0.714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0.8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0.952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0.999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different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Practical Notes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49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implementation: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7591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amount of hash computations needed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3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Determining “authoritative” version is non-trivial</a:t>
            </a:r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values, select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of them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draw yields a signature,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 and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all object ids with same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emit clusters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724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36671819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Offline Extraction vs. 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1449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Batch formulation of the problem: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9549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Discover all pairs with similarity greater than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post-hoc batch processing of web crawl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5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formulation of the problem: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16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Given new webpage, is it similar to one I’ve seen before?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Useful for incremental web crawl processing</a:t>
            </a:r>
          </a:p>
        </p:txBody>
      </p:sp>
    </p:spTree>
    <p:extLst>
      <p:ext uri="{BB962C8B-B14F-4D97-AF65-F5344CB8AC3E}">
        <p14:creationId xmlns:p14="http://schemas.microsoft.com/office/powerpoint/2010/main" val="3592111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Literature Note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Many communities have tackled similar problems: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Theoretical computer science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Information retrieval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 mining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Databases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Issues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572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Slightly different terminology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Results not easy to compare</a:t>
            </a:r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Similarity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object, 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set, concatenate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values together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each signature in hash table (in memory)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Note: can parallelize across multiple machines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Querying and updating: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new webpage, compute signatures and check for collisions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Collisions imply duplicate (determine which version to keep)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Update hash tables</a:t>
            </a:r>
          </a:p>
        </p:txBody>
      </p:sp>
    </p:spTree>
    <p:extLst>
      <p:ext uri="{BB962C8B-B14F-4D97-AF65-F5344CB8AC3E}">
        <p14:creationId xmlns:p14="http://schemas.microsoft.com/office/powerpoint/2010/main" val="3270279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381000" y="4419600"/>
            <a:ext cx="4114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>
                <a:solidFill>
                  <a:schemeClr val="bg1"/>
                </a:solidFill>
                <a:latin typeface="Gill Sans"/>
                <a:cs typeface="Gill Sans"/>
              </a:rPr>
              <a:t>Random Projections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 of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great for near-duplicate detection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high threshold for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8926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Limitations: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27362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similarity only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Set-based representation, no way to assign weights to features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10109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projections: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591109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with arbitrary vectors using cosine similarity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Same basic idea, but details differ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Slower but more accurate: no free lunch!</a:t>
            </a:r>
          </a:p>
        </p:txBody>
      </p:sp>
    </p:spTree>
    <p:extLst>
      <p:ext uri="{BB962C8B-B14F-4D97-AF65-F5344CB8AC3E}">
        <p14:creationId xmlns:p14="http://schemas.microsoft.com/office/powerpoint/2010/main" val="251151692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7" grpId="0"/>
      <p:bldP spid="1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Hashing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Generate a random vector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of unit length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Draw from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univariate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Gaussian for each component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Normalize length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7268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Define: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3851969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7834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Hash Collisions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 can be shown that: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362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Proof in 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Goemans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Williamson, 1995)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33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Thus: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5120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intuition?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6540" y="2743200"/>
            <a:ext cx="3634740" cy="58674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7400" y="424434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24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Random Projection Signature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random vectors: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5698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Insight: similarity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boils down to comparison of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hamming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distances between signatures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47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Convert each object into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bit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signature: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Since: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1905000"/>
            <a:ext cx="1813560" cy="281940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0" y="4171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 can derive: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3630" y="3124200"/>
            <a:ext cx="4465320" cy="28194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49780" y="3851970"/>
            <a:ext cx="5113020" cy="28194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98370" y="459486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7175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10" grpId="0"/>
      <p:bldP spid="12" grpId="0"/>
      <p:bldP spid="1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One-RP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bit, bucket objects into two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400800" y="4233446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51910" y="4635163"/>
            <a:ext cx="1485900" cy="6096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5310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11" grpId="0"/>
      <p:bldP spid="12" grpId="0"/>
      <p:bldP spid="13" grpId="0"/>
      <p:bldP spid="14" grpId="0"/>
      <p:bldP spid="1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4280" y="4572000"/>
            <a:ext cx="1859280" cy="731520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1400" y="5753100"/>
            <a:ext cx="278892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Two-RP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two bits, bucket objects into four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2241359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5734110"/>
            <a:ext cx="2941320" cy="7239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4280" y="4556760"/>
            <a:ext cx="1874520" cy="7391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-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first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bits, bucket 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738288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1340" y="4602480"/>
            <a:ext cx="3383280" cy="8458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9000" y="5753100"/>
            <a:ext cx="3375660" cy="7239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Sets of </a:t>
            </a:r>
            <a:r>
              <a:rPr lang="en-US" sz="3600" b="0" i="1" kern="0" dirty="0">
                <a:solidFill>
                  <a:srgbClr val="000000"/>
                </a:solidFill>
                <a:latin typeface="Gill Sans"/>
                <a:cs typeface="Gill Sans"/>
              </a:rPr>
              <a:t>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-RP Signature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7215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Algorithm: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1025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bits; for each,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selected bits to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bucket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objects into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2</a:t>
            </a:r>
            <a:r>
              <a:rPr lang="en-US" sz="2000" b="0" i="1" kern="0" baseline="3000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sets</a:t>
            </a: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Perform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brute force pairwise (hamming distance) comparison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bucket, retain those below hamming distance threshold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Task: discover all pairs with cosine similarity greater than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8481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Analysis: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2291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Probability we will discover all pairs: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53529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Efficiency</a:t>
            </a:r>
          </a:p>
        </p:txBody>
      </p:sp>
    </p:spTree>
    <p:extLst>
      <p:ext uri="{BB962C8B-B14F-4D97-AF65-F5344CB8AC3E}">
        <p14:creationId xmlns:p14="http://schemas.microsoft.com/office/powerpoint/2010/main" val="35071732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4164230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3" grpId="0"/>
      <p:bldP spid="14" grpId="0"/>
      <p:bldP spid="17" grpId="0"/>
      <p:bldP spid="18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over objects: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bucket; for each, emit: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(object id, rest of signature bits)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Receive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 force pairwise (hamming distance) comparison for each key,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/>
            </a:r>
            <a:b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retain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those below hamming distance threshold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33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Second pass to de-dup and group clusters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6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(Optional) Third pass to eliminate false positives</a:t>
            </a:r>
          </a:p>
        </p:txBody>
      </p:sp>
    </p:spTree>
    <p:extLst>
      <p:ext uri="{BB962C8B-B14F-4D97-AF65-F5344CB8AC3E}">
        <p14:creationId xmlns:p14="http://schemas.microsoft.com/office/powerpoint/2010/main" val="29915815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Online Querying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Preparing the existing collection: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and use to bucket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Store signatures in memory (across multiple machines)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Querying: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signature of query object, choose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sets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bits in same way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Perform brute-force scan of correct bucket (in parallel)</a:t>
            </a:r>
          </a:p>
        </p:txBody>
      </p:sp>
    </p:spTree>
    <p:extLst>
      <p:ext uri="{BB962C8B-B14F-4D97-AF65-F5344CB8AC3E}">
        <p14:creationId xmlns:p14="http://schemas.microsoft.com/office/powerpoint/2010/main" val="25398450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Issues to Consider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925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Two sources of error: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73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LSH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using hamming distance as proxy for cosine similarity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Load imbalance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59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Emphasis on recall, not precision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338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18138783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“Sliding Window”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permutation, sort bit signatures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505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sliding window of width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over sorted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hamming distances of bit signatures within window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-bit RP signature for every object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5322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each object, permute bit signature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times</a:t>
            </a:r>
          </a:p>
        </p:txBody>
      </p:sp>
    </p:spTree>
    <p:extLst>
      <p:ext uri="{BB962C8B-B14F-4D97-AF65-F5344CB8AC3E}">
        <p14:creationId xmlns:p14="http://schemas.microsoft.com/office/powerpoint/2010/main" val="1984620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MapReduce/Spark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6151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4251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-bit RP signature for every object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Permute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times, for each emit: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 =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signature), where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p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[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1 … m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], value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= object id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Shuffle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/Sort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08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089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Keep FIFO queue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bit signatures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new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bit signature, compute hamming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distance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wrt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all in queue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Add new bit signature to end of queue, displacing oldest</a:t>
            </a:r>
          </a:p>
        </p:txBody>
      </p:sp>
    </p:spTree>
    <p:extLst>
      <p:ext uri="{BB962C8B-B14F-4D97-AF65-F5344CB8AC3E}">
        <p14:creationId xmlns:p14="http://schemas.microsoft.com/office/powerpoint/2010/main" val="265707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Four Steps to Finding Similar Items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Specify distance metric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Jaccard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Euclidean, cosine, etc.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5843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“Project”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9653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Minhash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random projections, etc.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987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Extract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8797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Bucketing, sliding windows,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Compute representation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Shingling,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tf.idf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etc.</a:t>
            </a:r>
          </a:p>
        </p:txBody>
      </p:sp>
    </p:spTree>
    <p:extLst>
      <p:ext uri="{BB962C8B-B14F-4D97-AF65-F5344CB8AC3E}">
        <p14:creationId xmlns:p14="http://schemas.microsoft.com/office/powerpoint/2010/main" val="909603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0" y="1600200"/>
            <a:ext cx="9144000" cy="5105400"/>
          </a:xfrm>
          <a:prstGeom prst="rect">
            <a:avLst/>
          </a:prstGeom>
        </p:spPr>
        <p:txBody>
          <a:bodyPr/>
          <a:lstStyle/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 algn="ctr">
              <a:buFont typeface="+mj-lt"/>
              <a:buAutoNum type="arabicPeriod"/>
            </a:pPr>
            <a:endParaRPr lang="en-US" dirty="0" smtClean="0"/>
          </a:p>
          <a:p>
            <a:pPr marL="457200" indent="-457200" algn="ctr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2080" y="213360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66720" y="318262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600" y="426212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19400" y="5392420"/>
            <a:ext cx="3931920" cy="375920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 Metrics</a:t>
            </a:r>
          </a:p>
        </p:txBody>
      </p:sp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7580" y="28956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76600" y="3733800"/>
            <a:ext cx="2621280" cy="28194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Given two sets A, B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35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Jaccard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similarity:</a:t>
            </a:r>
          </a:p>
        </p:txBody>
      </p:sp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Distance: Norms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3078480" y="1447800"/>
            <a:ext cx="3169920" cy="609600"/>
            <a:chOff x="3429000" y="2286000"/>
            <a:chExt cx="3169920" cy="609600"/>
          </a:xfrm>
        </p:grpSpPr>
        <p:sp>
          <p:nvSpPr>
            <p:cNvPr id="6" name="TextBox 5"/>
            <p:cNvSpPr txBox="1"/>
            <p:nvPr/>
          </p:nvSpPr>
          <p:spPr>
            <a:xfrm>
              <a:off x="3429000" y="2362200"/>
              <a:ext cx="914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r">
                <a:defRPr/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Given</a:t>
              </a:r>
              <a:endParaRPr lang="en-US" sz="2400" b="0" kern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495800" y="2286000"/>
              <a:ext cx="2103120" cy="281940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488180" y="2613660"/>
              <a:ext cx="2034540" cy="281940"/>
            </a:xfrm>
            <a:prstGeom prst="rect">
              <a:avLst/>
            </a:prstGeom>
          </p:spPr>
        </p:pic>
      </p:grpSp>
      <p:sp>
        <p:nvSpPr>
          <p:cNvPr id="12" name="TextBox 11"/>
          <p:cNvSpPr txBox="1"/>
          <p:nvPr/>
        </p:nvSpPr>
        <p:spPr>
          <a:xfrm>
            <a:off x="152400" y="27387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Euclidean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52400" y="4034135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Manhattan distance (L</a:t>
            </a:r>
            <a:r>
              <a:rPr lang="en-US" sz="2400" b="0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-norm)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52400" y="5327958"/>
            <a:ext cx="4191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L</a:t>
            </a:r>
            <a:r>
              <a:rPr lang="en-US" sz="2400" b="0" kern="0" baseline="-25000" dirty="0" err="1">
                <a:solidFill>
                  <a:srgbClr val="000000"/>
                </a:solidFill>
                <a:latin typeface="Gill Sans"/>
                <a:cs typeface="Gill Sans"/>
              </a:rPr>
              <a:t>r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-norm</a:t>
            </a:r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0560" y="2514600"/>
            <a:ext cx="3009900" cy="990600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80560" y="3960167"/>
            <a:ext cx="2506980" cy="762000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80560" y="51054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3327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53161</TotalTime>
  <Words>2189</Words>
  <Application>Microsoft Macintosh PowerPoint</Application>
  <PresentationFormat>On-screen Show (4:3)</PresentationFormat>
  <Paragraphs>528</Paragraphs>
  <Slides>56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 Black</vt:lpstr>
      <vt:lpstr>Gill Sans</vt:lpstr>
      <vt:lpstr>Helvetica Neue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10885</cp:revision>
  <dcterms:created xsi:type="dcterms:W3CDTF">2012-08-31T06:36:49Z</dcterms:created>
  <dcterms:modified xsi:type="dcterms:W3CDTF">2018-03-06T02:01:57Z</dcterms:modified>
  <cp:category/>
</cp:coreProperties>
</file>